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4" r:id="rId43"/>
    <p:sldId id="323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27" autoAdjust="0"/>
  </p:normalViewPr>
  <p:slideViewPr>
    <p:cSldViewPr snapToGrid="0" snapToObjects="1">
      <p:cViewPr>
        <p:scale>
          <a:sx n="70" d="100"/>
          <a:sy n="70" d="100"/>
        </p:scale>
        <p:origin x="-1373" y="-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jupyter-labs-eda-sql-coursera_sqllite.ipynb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spacex_dash_app.py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Shahid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Hussain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15-Jan-2024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2151"/>
            <a:ext cx="8975652" cy="4838019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processed</a:t>
            </a: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data wrangling related notebooks-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github.com/uniqueshahid/data-science-capstone-project/blob/master/labs-jupyter-spacex-Data%20wrangling.ipynb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277" y="1432152"/>
            <a:ext cx="53244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4625"/>
            <a:ext cx="9745589" cy="50650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EDA with data visualization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github.com/uniqueshahid/data-science-capstone-project/blob/master/jupyter-labs-eda-dataviz.ipynb.jupyterlite.ipynb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46" y="1851932"/>
            <a:ext cx="3898896" cy="312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3705225"/>
            <a:ext cx="6277223" cy="126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851932"/>
            <a:ext cx="6277223" cy="127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2229"/>
            <a:ext cx="9745589" cy="465568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EDA with SQL notebook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github.com/uniqueshahid/data-science-capstone-project/blob/master/jupyter-labs-eda-sql-coursera_sqllite.ipynb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956029"/>
            <a:ext cx="2691646" cy="168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850" y="1956029"/>
            <a:ext cx="6358694" cy="148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3920808"/>
            <a:ext cx="7067550" cy="152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209" y="3436360"/>
            <a:ext cx="2978694" cy="201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13114"/>
            <a:ext cx="10515600" cy="471327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markers has been added to the map with aim to finding an optimal location for building a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interactive map with Folium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github.com/uniqueshahid/data-science-capstone-project/blob/master/lab_jupyter_launch_site_location.jupyterlite.ipynb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0715"/>
            <a:ext cx="6718795" cy="330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6029"/>
            <a:ext cx="9745589" cy="5001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github.com/uniqueshahid/data-science-capstone-project/blob/master/spacex_dash_app.py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8194" name="Picture 2" descr="C:\Users\admin\Machine Learning A-Z\Coursera\08 Applied Data Science Capstone\W3\Tasks images\Task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0" y="3537258"/>
            <a:ext cx="5035500" cy="198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\Machine Learning A-Z\Coursera\08 Applied Data Science Capstone\W3\Tasks images\Task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0" y="1513115"/>
            <a:ext cx="5247562" cy="180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dmin\Machine Learning A-Z\Coursera\08 Applied Data Science Capstone\W3\Tasks images\Task2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11" y="1513115"/>
            <a:ext cx="5081320" cy="180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dmin\Machine Learning A-Z\Coursera\08 Applied Data Science Capstone\W3\Tasks images\Task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71" y="3537257"/>
            <a:ext cx="5213659" cy="198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5143"/>
            <a:ext cx="9745589" cy="47618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 and Logistic Regression model achieved the highest accuracy of 83.3%, while the SVM performs the best in terms of Area under Curve at 0.958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predictive analysis lab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github.com/uniqueshahid/data-science-capstone-project/blob/master/SpaceX_Machine_Learning_Prediction_Part_5.jupyterlite.ipynb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AutoShape 2" descr="data:image/png;base64,iVBORw0KGgoAAAANSUhEUgAAAhIAAAHHCAYAAADqJrG+AAAAOXRFWHRTb2Z0d2FyZQBNYXRwbG90bGliIHZlcnNpb24zLjUuMiwgaHR0cHM6Ly9tYXRwbG90bGliLm9yZy8qNh9FAAAACXBIWXMAAA9hAAAPYQGoP6dpAABD30lEQVR4nO3dd3RU1fr/8c+EkEkISQg9USABFIJUQbh0uESKghSV6jU0vQpIL3IVSACNghRBEUEFRBS5IiCoKFX0ggiEANJLKNKlSguQOb8//DFfxySaDGc4k+H9cs1amX327P2cLAcedjs2wzAMAQAAuMHP6gAAAEDORSIBAADcRiIBAADcRiIBAADcRiIBAADcRiIBAADcRiIBAADcRiIBAADcRiIBAADcRiIBeNDevXvVuHFjhYWFyWazaeHChaa2f/DgQdlsNs2cOdPUdnOyBg0aqEGDBlaHAdw1SCTg8/bv369///vfKlmypAIDAxUaGqratWvrzTff1NWrVz3ad1xcnLZt26ZXXnlFs2fPVrVq1Tza353UuXNn2Ww2hYaGZvh73Lt3r2w2m2w2m954441st3/s2DHFx8crOTnZhGgBeIq/1QEAnvTll1/qySeflN1u19NPP63y5cvr+vXr+uGHHzRo0CBt375d06ZN80jfV69e1bp16/TSSy+pV69eHumjRIkSunr1qnLnzu2R9v+Ov7+/rly5osWLF6tt27Yu1+bMmaPAwEBdu3bNrbaPHTumhIQERUVFqXLlyln+3LfffutWfwDcQyIBn5WSkqL27durRIkSWrlypSIiIpzXevbsqX379unLL7/0WP+nT5+WJOXLl89jfdhsNgUGBnqs/b9jt9tVu3ZtffLJJ+kSiY8//liPPvqo5s+ff0diuXLlivLkyaOAgIA70h+A3zG1AZ81ZswYXbp0Se+//75LEnFL6dKl1adPH+f7mzdvatSoUSpVqpTsdruioqL0n//8R6mpqS6fi4qKUvPmzfXDDz+oevXqCgwMVMmSJfXhhx8668THx6tEiRKSpEGDBslmsykqKkrS71MCt37+o/j4eNlsNpeyZcuWqU6dOsqXL5/y5s2rMmXK6D//+Y/zemZrJFauXKm6desqODhY+fLlU8uWLbVz584M+9u3b586d+6sfPnyKSwsTF26dNGVK1cy/8X+SceOHfX111/r/PnzzrINGzZo79696tixY7r6Z8+e1cCBA1WhQgXlzZtXoaGhatasmbZs2eKss3r1aj300EOSpC5dujinSG7dZ4MGDVS+fHlt2rRJ9erVU548eZy/lz+vkYiLi1NgYGC6+2/SpInCw8N17NixLN8rgPRIJOCzFi9erJIlS6pWrVpZqt+9e3cNHz5cDz74oCZMmKD69esrMTFR7du3T1d33759euKJJ/Twww9r3LhxCg8PV+fOnbV9+3ZJUps2bTRhwgRJUocOHTR79mxNnDgxW/Fv375dzZs3V2pqqkaOHKlx48bpscce0//+97+//Nzy5cvVpEkTnTp1SvHx8erfv7/Wrl2r2rVr6+DBg+nqt23bVr/99psSExPVtm1bzZw5UwkJCVmOs02bNrLZbPr888+dZR9//LHKli2rBx98MF39AwcOaOHChWrevLnGjx+vQYMGadu2bapfv77zL/WYmBiNHDlSkvTss89q9uzZmj17turVq+ds58yZM2rWrJkqV66siRMnqmHDhhnG9+abb6pQoUKKi4tTWlqaJOndd9/Vt99+q8mTJysyMjLL9wogAwbggy5cuGBIMlq2bJml+snJyYYko3v37i7lAwcONCQZK1eudJaVKFHCkGSsWbPGWXbq1CnDbrcbAwYMcJalpKQYkoyxY8e6tBkXF2eUKFEiXQwjRoww/viVnDBhgiHJOH36dKZx3+pjxowZzrLKlSsbhQsXNs6cOeMs27Jli+Hn52c8/fTT6frr2rWrS5utW7c2ChQokGmff7yP4OBgwzAM44knnjAaNWpkGIZhpKWlGUWLFjUSEhIy/B1cu3bNSEtLS3cfdrvdGDlypLNsw4YN6e7tlvr16xuSjKlTp2Z4rX79+i5l33zzjSHJGD16tHHgwAEjb968RqtWrf72HgH8PUYk4JMuXrwoSQoJCclS/a+++kqS1L9/f5fyAQMGSFK6tRTlypVT3bp1ne8LFSqkMmXK6MCBA27H/Ge31lYsWrRIDocjS585fvy4kpOT1blzZ+XPn99ZXrFiRT388MPO+/yj5557zuV93bp1debMGefvMCs6duyo1atX68SJE1q5cqVOnDiR4bSG9Pu6Cj+/3//oSUtL05kzZ5zTNklJSVnu0263q0uXLlmq27hxY/373//WyJEj1aZNGwUGBurdd9/Ncl8AMkciAZ8UGhoqSfrtt9+yVP/QoUPy8/NT6dKlXcqLFi2qfPny6dChQy7lxYsXT9dGeHi4zp0752bE6bVr1061a9dW9+7dVaRIEbVv317z5s37y6TiVpxlypRJdy0mJka//vqrLl++7FL+53sJDw+XpGzdyyOPPKKQkBB9+umnmjNnjh566KF0v8tbHA6HJkyYoPvuu092u10FCxZUoUKFtHXrVl24cCHLfd5zzz3ZWlj5xhtvKH/+/EpOTtakSZNUuHDhLH8WQOZIJOCTQkNDFRkZqZ9//jlbn/vzYsfM5MqVK8NywzDc7uPW/P0tQUFBWrNmjZYvX65//etf2rp1q9q1a6eHH344Xd3bcTv3covdblebNm00a9YsLViwINPRCEl69dVX1b9/f9WrV08fffSRvvnmGy1btkwPPPBAlkdepN9/P9mxefNmnTp1SpK0bdu2bH0WQOZIJOCzmjdvrv3792vdunV/W7dEiRJyOBzau3evS/nJkyd1/vx55w4MM4SHh7vscLjlz6MekuTn56dGjRpp/Pjx2rFjh1555RWtXLlSq1atyrDtW3Hu3r073bVdu3apYMGCCg4Ovr0byETHjh21efNm/fbbbxkuUL3ls88+U8OGDfX++++rffv2aty4sWJjY9P9TrKa1GXF5cuX1aVLF5UrV07PPvusxowZow0bNpjWPnA3I5GAzxo8eLCCg4PVvXt3nTx5Mt31/fv3680335T0+9C8pHQ7K8aPHy9JevTRR02Lq1SpUrpw4YK2bt3qLDt+/LgWLFjgUu/s2bPpPnvrYKY/b0m9JSIiQpUrV9asWbNc/mL++eef9e233zrv0xMaNmyoUaNG6a233lLRokUzrZcrV650ox3//e9/dfToUZeyWwlPRklXdg0ZMkSHDx/WrFmzNH78eEVFRSkuLi7T3yOArONAKvisUqVK6eOPP1a7du0UExPjcrLl2rVr9d///ledO3eWJFWqVElxcXGaNm2azp8/r/r16+unn37SrFmz1KpVq0y3Frqjffv2GjJkiFq3bq3evXvrypUreuedd3T//fe7LDYcOXKk1qxZo0cffVQlSpTQqVOnNGXKFN17772qU6dOpu2PHTtWzZo1U82aNdWtWzddvXpVkydPVlhYmOLj4027jz/z8/PTyy+//Lf1mjdvrpEjR6pLly6qVauWtm3bpjlz5qhkyZIu9UqVKqV8+fJp6tSpCgkJUXBwsGrUqKHo6OhsxbVy5UpNmTJFI0aMcG5HnTFjhho0aKBhw4ZpzJgx2WoPwJ9YvGsE8Lg9e/YYzzzzjBEVFWUEBAQYISEhRu3atY3Jkycb165dc9a7ceOGkZCQYERHRxu5c+c2ihUrZgwdOtSljmH8vv3z0UcfTdfPn7cdZrb90zAM49tvvzXKly9vBAQEGGXKlDE++uijdNs/V6xYYbRs2dKIjIw0AgICjMjISKNDhw7Gnj170vXx5y2Sy5cvN2rXrm0EBQUZoaGhRosWLYwdO3a41LnV35+3l86YMcOQZKSkpGT6OzUM1+2fmcls++eAAQOMiIgIIygoyKhdu7axbt26DLdtLlq0yChXrpzh7+/vcp/169c3HnjggQz7/GM7Fy9eNEqUKGE8+OCDxo0bN1zq9evXz/Dz8zPWrVv3l/cA4K/ZDCMbK6oAAAD+gDUSAADAbSQSAADAbSQSAADAbSQSAAD4qDVr1qhFixaKjIyUzWbTwoULnddu3LihIUOGqEKFCgoODlZkZKSefvrpbD8Rl0QCAAAfdfnyZVWqVElvv/12umtXrlxRUlKShg0bpqSkJH3++efavXu3HnvssWz1wa4NAADuAjabTQsWLFCrVq0yrbNhwwZVr15dhw4dyvCZQhnhQCoAAHKI1NTUdCey2u122e12U9q/cOGCbDab8+nDWeGTiUTXqCesDgEAkEN8cPAzj/dx49cDprST+NaHSkhIcCkbMWKEKafWXrt2TUOGDFGHDh2cT1DOCp9MJAAA8EVDhw5V//79XcrMGI24ceOG2rZtK8Mw9M4772TrsyQSAAB4miPNlGbMnMa45VYScejQIa1cuTJboxESiQQAAJ5nOKyOIEO3koi9e/dq1apVKlCgQLbbIJEAAMDTHNYkEpcuXdK+ffuc71NSUpScnKz8+fMrIiJCTzzxhJKSkrRkyRKlpaXpxIkTkqT8+fMrICAgS3345PZPFlsCALLqjiy2PL7TlHZyR8Rkq/7q1avVsGHDdOVxcXGKj49XdHR0hp9btWqVGjRokKU+GJEAAMDDDIumNho0aKC/Gi8wYyyBRAIAAE+zaGrjTuCIbAAA4DZGJAAA8DQv3bVhBhIJAAA8zaRzJLwRUxsAAMBtjEgAAOBpTG0AAAC3sWsDAAAgPUYkAADwMKsOpLoTSCQAAPA0H57aIJEAAMDTfHhEgjUSAADAbYxIAADgaT58IBWJBAAAnsbUBgAAQHqMSAAA4Gns2gAAAG5jagMAACA9RiQAAPA0pjYAAIC7DMN3t38ytQEAANzGiAQAAJ7mw4stSSQAAPA01kgAAAC3+fCIBGskAACA2xiRAADA03hoFwAAcBtTGwAAAOkxIgEAgKexawMAALiNqQ0AAID0GJEAAMDTmNoAAABu8+FEgqkNAADgNkYkAADwMF9+jDiJBAAAnubDUxskEgAAeBrbPwEAANJjRAIAAE9jagMAALiNqQ0AAID0GJEAAMDTmNoAAABuY2oDAAAgPUYkAADwNKY2AACA20gkzBUeHi6bzZalumfPnvVwNAAAwF2WJBITJ050/nzmzBmNHj1aTZo0Uc2aNSVJ69at0zfffKNhw4ZZER4AAOby4cWWNsMwDCsDePzxx9WwYUP16tXLpfytt97S8uXLtXDhwmy32TXqCZOiAwD4ug8OfubxPq5+8YYp7QQ9NtCUdsxk+a6Nb775Rk2bNk1X3rRpUy1fvtyCiAAAMJnhMOflhSxPJAoUKKBFixalK1+0aJEKFChgQUQAAPiGNWvWqEWLFoqMjJTNZks3ym8YhoYPH66IiAgFBQUpNjZWe/fuzVYflu/aSEhIUPfu3bV69WrVqFFDkrR+/XotXbpU06dPtzg6AABMYNGujcuXL6tSpUrq2rWr2rRpk+76mDFjNGnSJM2aNUvR0dEaNmyYmjRpoh07digwMDBLfVieSHTu3FkxMTGaNGmSPv/8c0lSTEyMfvjhB2diAQBAjmbRtESzZs3UrFmzDK8ZhqGJEyfq5ZdfVsuWLSVJH374oYoUKaKFCxeqffv2WerD8kRCkmrUqKE5c+ZYHQYAAHeNlJQUnThxQrGxsc6ysLAw1ahRQ+vWrctZiYTD4dC+fft06tQpOf40/FOvXj2LogIAwCQmTW2kpqYqNTXVpcxut8tut2e7rRMnTkiSihQp4lJepEgR57WssDyR+PHHH9WxY0cdOnRIf96JarPZlJaWZlFkAACYxKREIjExUQkJCS5lI0aMUHx8vCntu8PyROK5555TtWrV9OWXXyoiIiLLJ14CAHC3GTp0qPr37+9S5s5ohCQVLVpUknTy5ElFREQ4y0+ePKnKlStnuR3LE4m9e/fqs88+U+nSpa0OBQAAzzDp7Ed3pzEyEh0draJFi2rFihXOxOHixYtav369nn/++Sy3Y3kiUaNGDe3bt49EAgDguyza/nnp0iXt27fP+T4lJUXJycnKnz+/ihcvrr59+2r06NG67777nNs/IyMj1apVqyz3YXki8cILL2jAgAE6ceKEKlSooNy5c7tcr1ixokWRAQCQs23cuFENGzZ0vr81LRIXF6eZM2dq8ODBunz5sp599lmdP39ederU0dKlS7N8hoTkBc/a8PNLf7imzWaTYRhuL7bkWRsAgKy6I8/amGPOQyiDOo0ypR0zWT4ikZKSYnUIAAB4lpc+J8MMlicSJUqUsDoEAAA8y6I1EneC5YnELTt27NDhw4d1/fp1l/LHHnvMoogAAMDfsTyROHDggFq3bq1t27Y510ZIcp4nwYFUAIAcz9rliB5l+WPE+/Tpo+joaJ06dUp58uTR9u3btWbNGlWrVk2rV6+2OjwAAG6fw2HOywtZPiKxbt06rVy5UgULFpSfn5/8/PxUp04dJSYmqnfv3tq8ebPVIQIAgExYPiKRlpamkJAQSVLBggV17NgxSb8vwty9e7eVoQEAYA5GJDynfPny2rJli6Kjo1WjRg2NGTNGAQEBmjZtmkqWLGl1eAAA3D62f3rOyy+/rMuXL0uSRo4cqebNm6tu3boqUKCAPv30U4ujAwAAf8XyRKJJkybOn0uXLq1du3bp7NmzCg8P50mgAACfYDh8d9eG5YlERvLnz291CAAAmMdL1zeYwZJEok2bNlmu+/nnn3swEgAAcDssSSTCwsKs6BYAAGuw2NJcM2bMsKJbAACswRoJAADgNh9eI2H5gVQAACDnYkQCAABP8+ERCRIJAAA8jad/es6HH36o1NTUdOXXr1/Xhx9+aEFEAAAgq2yGYW2alCtXLh0/flyFCxd2KT9z5owKFy6stLS0bLfZNeoJs8KDGxo81VgNOzVRwXsLSZKO7j2ixZM+07bVPMkVdze+G97pg4OfebyPK+OfMaWdPP2nm9KOmSyf2jAMI8OjsH/55RfOm8ihzh0/o89e/0gnDx6XzWZT7ccb6IVpgxX/6CAd2/uL1eEBluG7cRdj+6f5qlSpIpvNJpvNpkaNGsnf//9CSUtLU0pKipo2bWpVeLgNW1Zscnn/+RufqMFTjVWqyv38YYm7Gt8N+CLLEolWrVpJkpKTk9WkSRPlzZvXeS0gIEBRUVF6/PHHLYoOZrH5+emhR2vKHhSo/Ul7rA4H8Bp8N+4ynGxpvhEjRkiSoqKi1K5dOwUGBloVCjzgnjLF9dLnryi3PUCpV67prX+P0bF9/IsL4Ltxl/LhqQ3LF1vesmnTJu3cuVOS9MADD6hKlSpZ+lxqamq6XR8vVIhTLlsu02NE1uXK7a8CkQUVFJJH1R75h+q1a6TX243gD0zc9fhueJ87stjy9S6mtJNniPc9YsLyxZanTp1S+/bttXr1auXLl0+SdP78eTVs2FBz585VoUKF/vLziYmJSkhIcCmrHBajKvnKeSpkZEHajZs6deiEJOnQzwcUXbG0Yrs+og//M83iyABr8d24Oxk+fCCV5edIvPDCC/rtt9+0fft2nT17VmfPntXPP/+sixcvqnfv3n/7+aFDh+rChQsur4phZe5A5MgOm59N/gG5rQ4D8Dp8N+4SDsOclxeyfERi6dKlWr58uWJiYpxl5cqV09tvv63GjRv/7eftdrvsdrtLGdMa1np8cEdtW71ZZ479qsDgIP2jZR2V+ccDGv/0aKtDAyzFd+MuxmJLz3E4HMqdO302njt3bjl8eCjIl4UWCFP38S8orFC4rv52Rb/sOqTxT4/Wjh+2Wh0aYCm+G/BFlicS//znP9WnTx998sknioyMlCQdPXpU/fr1U6NGjSyODu6YMeQdq0MAvBLfjbuYl05LmMHyNRJvvfWWLl68qKioKJUqVUqlSpVSdHS0Ll68qMmTJ1sdHgAAt8/hMOflhSwfkShWrJiSkpK0fPly7dq1S5IUExOj2NhYiyMDAAB/x/JEQpJsNpsefvhhPfzww1aHAgCA+Xx4asMrEokVK1ZoxYoVOnXqVLoFlh988IFFUQEAYBJ2bXhOQkKCRo4cqWrVqikiIiLDJ4ECAADvZHkiMXXqVM2cOVP/+te/rA4FAADPYGrDc65fv65atWpZHQYAAB7DEdke1L17d3388cdWhwEAANxg+YjEtWvXNG3aNC1fvlwVK1ZMd8rl+PHjLYoMAACTMLXhOVu3blXlypUlST///LPLNRZeAgB8AomE56xatcrqEAAA8Cwf3v5p+RoJAACQc1k+IgEAgM9jagMAALjL8OFEgqkNAADgNkYkAADwNB8ekbAkkfjiiy+yXPexxx7zYCQAANwBPnyypSWJRKtWrVze22w2GYbh8v6WtLS0OxUWAADIJkvWSDgcDufr22+/VeXKlfX111/r/PnzOn/+vL766is9+OCDWrp0qRXhAQBgLodhzssLWb5Gom/fvpo6darq1KnjLGvSpIny5MmjZ599Vjt37rQwOgAATOClSYAZLN+1sX//fuXLly9deVhYmA4ePHjH4wEAAFlneSLx0EMPqX///jp58qSz7OTJkxo0aJCqV69uYWQAAJjDMAxTXtmRlpamYcOGKTo6WkFBQSpVqpRGjRqV7Xb+juVTGx988IFat26t4sWLq1ixYpKkI0eO6L777tPChQutDQ4AADNYMLXx+uuv65133tGsWbP0wAMPaOPGjerSpYvCwsLUu3dv0/qxPJEoXbq0tm7dqmXLlmnXrl2SpJiYGMXGxvL0TwCAb7AgkVi7dq1atmypRx99VJIUFRWlTz75RD/99JOp/VieSEi/b/ds3LixGjdubHUoAAB4rdTUVKWmprqU2e122e32dHVr1aqladOmac+ePbr//vu1ZcsW/fDDDxo/frypMVmSSEyaNEnPPvusAgMDNWnSpL+sa+bwCwAAVjDrWRuJiYlKSEhwKRsxYoTi4+PT1X3xxRd18eJFlS1bVrly5VJaWppeeeUVderUyZRYbrEZZq+6yILo6Ght3LhRBQoUUHR0dKb1bDabDhw4kO32u0Y9cTvhAQDuIh8c/MzjfVyIa2RKO4HTvsryiMTcuXM1aNAgjR07Vg888ICSk5PVt29fjR8/XnFxcabEI1k0IpGSkpLhzwAAIHOZJQ0ZGTRokF588UW1b99eklShQgUdOnRIiYmJOT+RAADgrmLBozauXLkiPz/XUx5y5colh8nP/bAkkejfv3+W65q9KAQAgDvNrDUS2dGiRQu98sorKl68uB544AFt3rxZ48ePV9euXU3tx5JEYvPmzS7vk5KSdPPmTZUpU0aStGfPHuXKlUtVq1a1IjwAAHK8yZMna9iwYerRo4dOnTqlyMhI/fvf/9bw4cNN7ceSRGLVqlXOn8ePH6+QkBDNmjVL4eHhkqRz586pS5cuqlu3rhXhAQBgLgtGJEJCQjRx4kRNnDjRo/1YfkT2uHHjlJiY6EwiJCk8PFyjR4/WuHHjLIwMAACTOEx6eSHLE4mLFy/q9OnT6cpPnz6t3377zYKIAABAVlm+a6N169bq0qWLxo0b53xI1/r16zVo0CC1adPG4ugAALh9Viy2vFMsTySmTp2qgQMHqmPHjrpx44Ykyd/fX926ddPYsWMtjg4AABN46bSEGSxPJPLkyaMpU6Zo7Nix2r9/vySpVKlSCg4OtjgyAADMwYjEHRAcHKyKFStaHQYAAMgGr0kkAADwWUxtAAAAdxk+nEhYvv0TAADkXIxIAADgaT48IkEiAQCAhzG1AQAAkAFGJAAA8DQfHpEgkQAAwMN8eWqDRAIAAA/z5USCNRIAAMBtjEgAAOBhvjwiQSIBAICnGTarI/AYpjYAAIDbTBmROH/+vPLly2dGUwAA+BxfntrI9ojE66+/rk8//dT5vm3btipQoIDuuecebdmyxdTgAADwBYbDZsrLG2U7kZg6daqKFSsmSVq2bJmWLVumr7/+Ws2aNdOgQYNMDxAAAHivbE9tnDhxwplILFmyRG3btlXjxo0VFRWlGjVqmB4gAAA5HVMbfxAeHq4jR45IkpYuXarY2FhJkmEYSktLMzc6AAB8gGHYTHl5o2yPSLRp00YdO3bUfffdpzNnzqhZs2aSpM2bN6t06dKmBwgAALxXthOJCRMmKCoqSkeOHNGYMWOUN29eSdLx48fVo0cP0wMEACCn8+WpjWwnErlz59bAgQPTlffr18+UgAAA8DXeuuPCDFlKJL744ossN/jYY4+5HQwAAL7IMKyOwHOylEi0atUqS43ZbDYWXAIAcBfJUiLhcPjw5A4AAB52109tZObatWsKDAw0KxYAAHySLycS2T5HIi0tTaNGjdI999yjvHnz6sCBA5KkYcOG6f333zc9QAAA4L2ynUi88sormjlzpsaMGaOAgABnefny5fXee++ZGhwAAL7AMMx5eaNsJxIffvihpk2bpk6dOilXrlzO8kqVKmnXrl2mBgcAgC/goV1/cPTo0QxPsHQ4HLpx44YpQQEAgJwh24lEuXLl9P3336cr/+yzz1SlShVTggIAwJfwrI0/GD58uOLi4nT06FE5HA59/vnn2r17tz788EMtWbLEEzECAJCj+fIR2dkekWjZsqUWL16s5cuXKzg4WMOHD9fOnTu1ePFiPfzww56IEQAAeCm3zpGoW7euli1bZnYsAAD4JIeXTkuYwe0DqTZu3KidO3dK+n3dRNWqVU0LCgAAX+Kt6xvMkO1E4pdfflGHDh30v//9T/ny5ZMknT9/XrVq1dLcuXN17733mh0jAAA5mrdu3TRDttdIdO/eXTdu3NDOnTt19uxZnT17Vjt37pTD4VD37t09ESMAAPBS2R6R+O6777R27VqVKVPGWVamTBlNnjxZdevWNTU4AAB8gbeeSmmGbCcSxYoVy/DgqbS0NEVGRpoSFAAAvoSpjT8YO3asXnjhBW3cuNFZtnHjRvXp00dvvPGGqcEBAADvlqURifDwcNls/5dNXb58WTVq1JC//+8fv3nzpvz9/dW1a1e1atXKI4ECAJBT3fXbPydOnOjhMAAA8F13/fbPuLg4T8cBAAByILcPpJKka9eu6fr16y5loaGhtxUQAAC+hl0bf3D58mUNGTJE8+bN05kzZ9JdT0tLMyUwAAB8hS+vkcj2ro3Bgwdr5cqVeuedd2S32/Xee+8pISFBkZGR+vDDDz0RIwAA8FLZTiQWL16sKVOm6PHHH5e/v7/q1q2rl19+Wa+++qrmzJnjiRgBAMjRDMNmyiu7jh49qqeeekoFChRQUFCQKlSo4HJ8gxmyPbVx9uxZlSxZUtLv6yHOnj0rSapTp46ef/55U4MDAMAXWLFG4ty5c6pdu7YaNmyor7/+WoUKFdLevXsVHh5uaj/ZTiRKliyplJQUFS9eXGXLltW8efNUvXp1LV682PkQLwAA8H+sWCPx+uuvq1ixYpoxY4azLDo62vR+sj210aVLF23ZskWS9OKLL+rtt99WYGCg+vXrp0GDBpkeIAAA+F1qaqouXrzo8kpNTc2w7hdffKFq1arpySefVOHChVWlShVNnz7d9JhshnF7Ay6HDh3Spk2bVLp0aVWsWNGsuG6Lf8A9VocAeKWrx763OgTA6+QuWNLjfWy4p7Up7Xz5TCUlJCS4lI0YMULx8fHp6gYGBkqS+vfvryeffFIbNmxQnz59NHXqVFPPh7rtRMIbkUgAGSORANK7E4nE+sg2prRTOeWTdCMQdrtddrs9Xd2AgABVq1ZNa9eudZb17t1bGzZs0Lp160yJR8riGolJkyZlucHevXu7HQwAAMhcZklDRiIiIlSuXDmXspiYGM2fP9/UmLKUSEyYMCFLjdlsNhIJAAD+xIqh/9q1a2v37t0uZXv27FGJEiVM7SdLiURKSoqpnQIAcDexYtdGv379VKtWLb366qtq27atfvrpJ02bNk3Tpk0ztZ9s79oAAADe76GHHtKCBQv0ySefqHz58ho1apQmTpyoTp06mdrPbT20CwAA/D2rHiPevHlzNW/e3KN9kEgAAOBhDqsD8CCmNgAAgNsYkQAAwMMM8RhxF99//72eeuop1axZU0ePHpUkzZ49Wz/88IOpwQEA4Aschjkvb5TtRGL+/Plq0qSJgoKCtHnzZucJWxcuXNCrr75qeoAAAOR0DtlMeXmjbCcSo0eP1tSpUzV9+nTlzp3bWV67dm0lJSWZGhwAAPBu2V4jsXv3btWrVy9deVhYmM6fP29GTAAA+BTWSPxB0aJFtW/fvnTlP/zwg0qW9PyDTwAAyGkcJr28UbYTiWeeeUZ9+vTR+vXrZbPZdOzYMc2ZM0cDBw7U888/74kYAQCAl8r21MaLL74oh8OhRo0a6cqVK6pXr57sdrsGDhyoF154wRMxAgCQo/ny1IbNMAy3NpRcv35d+/bt06VLl1SuXDnlzZvX7Njc5h9wj9UhAF7p6rHvrQ4B8Dq5C3p+Wn5pkfamtNP05FxT2jGT2wdSBQQEpHvOOQAAuLtkO5Fo2LChbLbMh2hWrlx5WwEBAOBrvHWhpBmynUhUrlzZ5f2NGzeUnJysn3/+WXFxcWbFBQCAz/DlNRLZTiQmTJiQYXl8fLwuXbp02wEBAICcw7Snfz711FP64IMPzGoOAACf4bCZ8/JGpj39c926dQoMDDSrOQAAfIa3PifDDNlOJNq0aePy3jAMHT9+XBs3btSwYcNMCwwAAF/hpQ/uNEW2E4mwsDCX935+fipTpoxGjhypxo0bmxYYAADwftlKJNLS0tSlSxdVqFBB4eHhnooJAACf4svbP7O12DJXrlxq3LgxT/kEACAbHDabKS9vlO1dG+XLl9eBAwc8EQsAAMhhsp1IjB49WgMHDtSSJUt0/PhxXbx40eUFAABcGSa9vFGW10iMHDlSAwYM0COPPCJJeuyxx1yOyjYMQzabTWlpaeZHCQBADubLaySynEgkJCToueee06pVqzwZDwAAyEGynEjcetp4/fr1PRYMAAC+yFtPpTRDtrZ//tVTPwEAQMY42fL/u//++/82mTh79uxtBQQAAHKObCUSCQkJ6U62BAAAf81bd1yYIVuJRPv27VW4cGFPxQIAgE9ijYRYHwEAgLt8eftnlg+kurVrAwAA4JYsj0g4HL6cTwEA4Dm+/E/xbD9GHAAAZI8vr5HI9rM2AAAAbmFEAgAAD/PlxQEkEgAAeJgvJxJMbQAAALcxIgEAgIcZPrzYkkQCAAAPY2oDAAAgA4xIAADgYb48IkEiAQCAh3GyJQAAcBsnWwIAAGSAEQkAADyMNRIAAMBtvpxIMLUBAADcxogEAAAexq4NAADgNnZtAACAHO21116TzWZT3759TW2XEQkAADzM6sWWGzZs0LvvvquKFSua3jYjEgAAeJhh0ssdly5dUqdOnTR9+nSFh4ffzm1kiEQCAAAf1rNnTz366KOKjY31SPtMbQAA4GEOk/ZtpKamKjU11aXMbrfLbrdnWH/u3LlKSkrShg0bTOk/I4xIAADgYQ6TXomJiQoLC3N5JSYmZtjnkSNH1KdPH82ZM0eBgYEeuzebYRg+t73VP+Aeq0MAvNLVY99bHQLgdXIXLOnxPkaW6GRKO0P2fJDlEYmFCxeqdevWypUrl7MsLS1NNptNfn5+Sk1NdbnmLqY2AADIIf5qGuPPGjVqpG3btrmUdenSRWXLltWQIUNMSSIkEgkAADzOiu2fISEhKl++vEtZcHCwChQokK78dpBIAADgYb58siWJBAAAd4nVq1eb3iaJBAAAHmbW9k9vRCIBAICH+W4awTkSAADgNjAiAQCAh1n90C5PsiyR2Lp1a5breuJpZQAA3CmskfCAypUry2azyTAM2Wx/vS8mLS3tDkUFAACyw7I1EikpKTpw4IBSUlI0f/58RUdHa8qUKdq8ebM2b96sKVOmqFSpUpo/f75VIQIAYAorHyPuaZaNSJQoUcL585NPPqlJkybpkUcecZZVrFhRxYoV07Bhw9SqVSsLIgQAwByskfCwbdu2KTo6Ol15dHS0duzYYUFEAACYx5fXSHjF9s+YmBglJibq+vXrzrLr168rMTFRMTExFkYGAAD+ileMSEydOlUtWrTQvffe69yhsXXrVtlsNi1evNji6AAAuD2+Ox7hJYlE9erVdeDAAc2ZM0e7du2SJLVr104dO3ZUcHCwxdEBAHB7WCNxBwQHB+vZZ5+1OgwAAJANXrFGQpJmz56tOnXqKDIyUocOHZIkTZgwQYsWLbI4MgAAbo9h0n/eyCsSiXfeeUf9+/dXs2bNdO7cOecBVOHh4Zo4caK1wQEAcJscJr28kVckEpMnT9b06dP10ksvyd///2ZbqlWrpm3btlkYGQAA+CtesUYiJSVFVapUSVdut9t1+fJlCyICAMA8nCPhYdHR0UpOTk5XvnTpUs6RAADkeByR7WH9+/dXz549de3aNRmGoZ9++kmffPKJEhMT9d5771kdHgAAyIRXJBLdu3dXUFCQXn75ZV25ckUdO3ZUZGSk3nzzTbVv397q8OCm55+L04D+z6to0ULaunWH+vQdpg0bk60OC7hjNiZv04yPP9OOXft0+sxZvZk4TI3q1ZIk3bh5U5OnzdL36zbql2PHlTc4WP94qIr6PddFhQsVsDhymI2pjTugU6dO2rt3ry5duqQTJ07ol19+Ubdu3awOC2568snH9MbYERo1erweqtFUW7bu0FdfzlEh/oDEXeTq1WsqU7qkXhrQI921a9dStWP3fv27cwfN++AtTXz1ZR08/It6DUmwIFJ4mi/v2rAZhuFzaZJ/wD1Wh3DXW/vDYm3YuEV9+r4sSbLZbDp4YIPenjJDY8a+bXF0d6+rx763OoS7VvnazVxGJDKybedudejeV8vmz1JE0cJ3MLq7W+6CJT3eR/eoJ0xp572Dn5nSjpksm9qoUqWKbDZbluomJSV5OBqYKXfu3HrwwYp6bcxbzjLDMLRi5Q/6xz+qWhgZ4N0uXboim82mkBAeDYCcw7JEolWrVs6fr127pilTpqhcuXKqWbOmJOnHH3/U9u3b1aNH+iHBP0pNTVVqaqpLmWEYWU5SYL6CBfPL399fp07+6lJ+6tRplS1TyqKoAO+WmnpdE975QI/E1ldenjHkc7x1WsIMliUSI0aMcP7cvXt39e7dW6NGjUpX58iRI3/ZTmJiohISXOcUbX55ZcsVal6wAOBBN27e1IBhr8owDA0b1MvqcOAB3nq8tRm8YrHlf//7Xz399NPpyp966inNnz//Lz87dOhQXbhwweVl8wvxVKjIgl9/PaubN2+qcJGCLuWFCxfSiZOnLYoK8E63kohjJ09p+sRXGY1AjuMViURQUJD+97//pSv/3//+p8DAwL/8rN1uV2hoqMuLaQ1r3bhxQ0lJW/XPhnWcZTabTf9sWEc//rjJwsgA73IriTh85Jjem/iq8oUxkuqrfHnXhlecI9G3b189//zzSkpKUvXq1SVJ69ev1wcffKBhw4ZZHB3cMeHN6Zrx/gRtStqqDRs2q/cLzyg4OEgzZ31qdWjAHXPlylUd/uWY8/3RYye1a89+hYWGqGDB/Or/0ivasWef3h6TIIfDoV/PnJUkhYWGKHfu3FaFDQ9w+N4GSSev2f45b948vfnmm9q5c6ckKSYmRn369FHbtm2z3RbbP71Dj+c7Ow+k2rJlu/r2G66fNmy2Oqy7Gts/76yfkraq6wtD0pW3bBarHt2eUpMnOmf4uQ8mv67qD1b0cHS45U5s//xXiTamtDP70OemtGMmr0kkzEQiAWSMRAJI704kEk+ZlEh85IWJhFdMbdxy/fp1nTp1Sg6H60xQ8eLFLYoIAIDb58tHZHtFIrF371517dpVa9eudSm/dR5EWlqaRZEBAIC/4hWJROfOneXv768lS5YoIiKCXRcAAJ/iy+dIeEUikZycrE2bNqls2bJWhwIAgOm8deumGbwikShXrpx+/fXXv68IAEAO5MtrJLziQKrXX39dgwcP1urVq3XmzBldvHjR5QUAALyTV4xIxMbGSpIaNWrkUs5iSwCAL2CNhIetWrXK6hAAAPAY1kh4WP369a0OAQAAuMErEolbrly5osOHD+v69esu5RUrclQsACDn8sFDpJ28IpE4ffq0unTpoq+//jrD66yRAADkZOza8LC+ffvq/PnzWr9+vYKCgrR06VLNmjVL9913n7744gurwwMAAJnwihGJlStXatGiRapWrZr8/PxUokQJPfzwwwoNDVViYqIeffRRq0MEAMBtvrzY0itGJC5fvqzChQtLksLDw3X69GlJUoUKFZSUlGRlaAAA3DbDpP+8kVckEmXKlNHu3bslSZUqVdK7776ro0ePaurUqYqIiLA4OgAAkBmvmNro06ePjh8/LkkaMWKEmjZtqo8++kgBAQGaNWuWxdEBAHB7fHmxpVckEk899ZTz56pVq+rQoUPatWuXihcvroIFC1oYGQAAt4/tnx7Qv3//LNcdP368ByMBAMCzfHmxpWWJxObNm7NUz2azeTgSAADgLssSCZ6vAQC4W3jrjgszeMUaCQAAfJkvL7b0iu2fAADAXImJiXrooYcUEhKiwoULq1WrVs6jFsxEIgEAgIcZhmHKKzu+++479ezZUz/++KOWLVumGzduqHHjxrp8+bKp98bUBgAAHmbF1MbSpUtd3s+cOVOFCxfWpk2bVK9ePdP6IZEAACCHSE1NVWpqqkuZ3W6X3W7/289euHBBkpQ/f35TY2JqAwAADzPrWRuJiYkKCwtzeSUmJv5t/w6HQ3379lXt2rVVvnx5U++NEQkAADzMYdLJlkOHDk13oGNWRiN69uypn3/+WT/88IMpcfwRiQQAADlEVqcx/qhXr15asmSJ1qxZo3vvvdf0mEgkAADwMCtOkTAMQy+88IIWLFig1atXKzo62iP9kEgAAOBhVuza6Nmzpz7++GMtWrRIISEhOnHihCQpLCxMQUFBpvVjM3zwkWT+AfdYHQLgla4e+97qEACvk7tgSY/3UfOehqa0s+5o1h8vkdmzqmbMmKHOnTubEo/EiAQAAD7pTo0TkEgAAOBhPjj470QiAQCAh/HQLgAAgAwwIgEAgIcZPjwiQSIBAICH+fIaCaY2AACA2xiRAADAw3x5sSWJBAAAHsbUBgAAQAYYkQAAwMOY2gAAAG5j+ycAAHCbgzUSAAAA6TEiAQCAhzG1AQAA3MbUBgAAQAYYkQAAwMOY2gAAAG5jagMAACADjEgAAOBhTG0AAAC3MbUBAACQAUYkAADwMKY2AACA2wzDYXUIHkMiAQCAh/nyY8RZIwEAANzGiAQAAB5m+PCuDRIJAAA8jKkNAACADDAiAQCAhzG1AQAA3MbJlgAAABlgRAIAAA/jZEsAAOA2X14jwdQGAABwGyMSAAB4mC+fI0EiAQCAh/ny1AaJBAAAHsb2TwAAgAwwIgEAgIcxtQEAANzmy4stmdoAAABuY0QCAAAPY2oDAAC4jV0bAAAAGWBEAgAAD+OhXQAAwG1MbQAAAGSAEQkAADyMXRsAAMBtvrxGgqkNAAA8zDAMU17uePvttxUVFaXAwEDVqFFDP/30k6n3RiIBAICP+vTTT9W/f3+NGDFCSUlJqlSpkpo0aaJTp06Z1ofN8MGJG/+Ae6wOAfBKV499b3UIgNfJXbCk5/sw6e+lG9ePZqt+jRo19NBDD+mtt96SJDkcDhUrVkwvvPCCXnzxRVNiYkQCAAAPM0x6Zcf169e1adMmxcbGOsv8/PwUGxurdevW3db9/BGLLQEAyCFSU1OVmprqUma322W329PV/fXXX5WWlqYiRYq4lBcpUkS7du0yLSafTCRuZnPoB56RmpqqxMREDR06NMP/yYG7Fd+Nu49Zfy/Fx8crISHBpWzEiBGKj483pX13+OQaCXiHixcvKiwsTBcuXFBoaKjV4QBeg+8G3JWdEYnr168rT548+uyzz9SqVStneVxcnM6fP69FixaZEhNrJAAAyCHsdrtCQ0NdXpmNagUEBKhq1apasWKFs8zhcGjFihWqWbOmaTH55NQGAACQ+vfvr7i4OFWrVk3Vq1fXxIkTdfnyZXXp0sW0PkgkAADwUe3atdPp06c1fPhwnThxQpUrV9bSpUvTLcC8HSQS8Bi73a4RI0awmAz4E74buJN69eqlXr16eax9FlsCAAC3sdgSAAC4jUQCAAC4jUQCAAC4jUTCBzVo0EB9+/Z1vo+KitLEiRP/8jM2m00LFy70aFxZ1blzZ5fDUzxl5syZypcvn8f7gW/78/fNE+Lj41W5cmWP9gG4i10bd4ENGzYoODjY6jAUHx+vhQsXKjk52epQAAAmIZG4CxQqVMjqEAAAPoqpjRzu8uXLevrpp5U3b15FRERo3Lhx6er8eWpj7969qlevngIDA1WuXDktW7bsb/tp0KCBevfurcGDByt//vwqWrRouofEHD58WC1btlTevHkVGhqqtm3b6uTJk5J+n0ZISEjQli1bZLPZZLPZNHPmzCzd49KlS1WnTh3ly5dPBQoUUPPmzbV//37n9YMHD8pms+nzzz9Xw4YNlSdPHlWqVCndY3Jnzpyp4sWLK0+ePGrdurXOnDmTpf6BrJo9e7aqVaumkJAQFS1aVB07dtSpU6ec11evXi2bzaYVK1aoWrVqypMnj2rVqqXdu3e7tPPaa6+pSJEiCgkJUbdu3XTt2rU7fStAlpFI5HCDBg3Sd999p0WLFunbb7/V6tWrlZSUlGl9h8OhNm3aKCAgQOvXr9fUqVM1ZMiQLPU1a9YsBQcHa/369RozZoxGjhzpTEIcDodatmyps2fP6rvvvtOyZct04MABtWvXTtLvp6sNGDBADzzwgI4fP67jx487r/2dy5cvq3///tq4caNWrFghPz8/tW7dWg6Hw6XeSy+9pIEDByo5OVn333+/OnTooJs3b0qS1q9fr27duqlXr15KTk5Ww4YNNXr06Cz1D2TVjRs3NGrUKG3ZskULFy7UwYMH1blz53T1XnrpJY0bN04bN26Uv7+/unbt6rw2b948xcfH69VXX9XGjRsVERGhKVOm3MG7ALLJQI7122+/GQEBAca8efOcZWfOnDGCgoKMPn36OMtKlChhTJgwwTAMw/jmm28Mf39/4+jRo87rX3/9tSHJWLBgQaZ91a9f36hTp45L2UMPPWQMGTLEMAzD+Pbbb41cuXIZhw8fdl7fvn27Icn46aefDMMwjBEjRhiVKlX62/uKi4szWrZsmen106dPG5KMbdu2GYZhGCkpKYYk47333kvX986dOw3DMIwOHToYjzzyiEs77dq1M8LCwv42HuCv1K9f3+X79kcbNmwwJBm//fabYRiGsWrVKkOSsXz5cmedL7/80pBkXL161TAMw6hZs6bRo0cPl3Zq1KiRpe8OYAVGJHKw/fv36/r166pRo4azLH/+/CpTpkymn9m5c6eKFSumyMhIZ1lWnwJXsWJFl/cRERHOYdtb7RYrVsx5vVy5csqXL5927tyZpfYzs3fvXnXo0EElS5ZUaGiooqKiJP0+lZJZfBEREZLkEt8ff09S1u8byKpNmzapRYsWKl68uEJCQlS/fn1J/L8K30YigSzLnTu3y3ubzZZuesETWrRoobNnz2r69Olav3691q9fL0m6fv16pvHZbDZJuiPxAdLvU3BNmjRRaGio5syZow0bNmjBggWS+H8Vvo1EIgcrVaqUcufO7fyLVZLOnTunPXv2ZPqZmJgYHTlyRMePH3eW/fjjj7cdy612jxw54izbsWOHzp8/r3LlykmSAgIClJaWlq12z5w5o927d+vll19Wo0aNFBMTo3PnzrkV3x9/T5I59w3csmvXLp05c0avvfaa6tatq7Jly7ostMwq/l9FTsP2zxwsb9686tatmwYNGqQCBQqocOHCeumll+Tnl3l+GBsbq/vvv19xcXEaO3asLl68qJdeeum2Y4mNjVWFChXUqVMnTZw4UTdv3lSPHj1Uv359VatWTdLvu0dSUlKUnJyse++9VyEhIX/79MPw8HAVKFBA06ZNU0REhA4fPqwXX3wx2/H17t1btWvX1htvvKGWLVvqm2++0dKlS926VyAjxYsXV0BAgCZPnqznnntOP//8s0aNGpXtdvr06aPOnTurWrVqql27tubMmaPt27erZMmSHogauH2MSORwY8eOVd26ddWiRQvFxsaqTp06qlq1aqb1/fz8tGDBAl29elXVq1dX9+7d9corr9x2HDabTYsWLVJ4eLjq1aun2NhYlSxZUp9++qmzzuOPP66mTZuqYcOGKlSokD755JO/bdfPz09z587Vpk2bVL58efXr109jx47Ndnz/+Mc/NH36dL355puqVKmSvv32W7388svZbgfITKFChTRz5kz997//Vbly5fTaa6/pjTfeyHY77dq107BhwzR48GBVrVpVhw4d0vPPP++BiAFz8BhxAADgNkYkAACA20gkAACA20gkAACA20gkAACA20gkAACA20gkAACA20gkAACA20gkAAt17txZrVq1cr5v0KCB+vbte8fjWL16tWw2m86fP59pHZvNpoULF2a5zfj4eFWuXPm24jp48KBsNpuSk5Nvqx0AnkMiAfxJ586dZbPZZLPZFBAQoNKlS2vkyJG6efOmx/v+/PPPs3ysclb+8gcAT+NZG0AGmjZtqhkzZig1NVVfffWVevbsqdy5c2vo0KHp6l6/fl0BAQGm9Js/f35T2gGAO4URCSADdrtdRYsWVYkSJfT8888rNjZWX3zxhaT/m4545ZVXFBkZqTJlykiSjhw5orZt2ypfvnzKnz+/WrZsqYMHDzrbTEtLU//+/ZUvXz4VKFBAgwcP1p9PqP/z1EZqaqqGDBmiYsWKyW63q3Tp0nr//fd18OBBNWzYUNLvDzaz2Wzq3LmzpN8fR52YmKjo6GgFBQWpUqVK+uyzz1z6+eqrr3T//fcrKChIDRs2dIkzq4YMGaL7779fefLkUcmSJTVs2DDduHEjXb13331XxYoVU548edS2bVtduHDB5fp7772nmJgYBQYGqmzZspoyZUqmfZ47d06dOnVSoUKFFBQUpPvuu08zZszIduwAzMOIBJAFQUFBOnPmjPP9ihUrFBoaqmXLlkmSbty4oSZNmqhmzZr6/vvv5e/vr9GjR6tp06baunWrAgICNG7cOM2cOVMffPCBYmJiNG7cOC1YsED//Oc/M+336aef1rp16zRp0iRVqlRJKSkp+vXXX1WsWDHNnz9fjz/+uHbv3q3Q0FAFBQVJkhITE/XRRx9p6tSpuu+++7RmzRo99dRTKlSokOrXr68jR46oTZs26tmzp5599llt3LhRAwYMyPbvJCQkRDNnzlRkZKS2bdumZ555RiEhIRo8eLCzzr59+zRv3jwtXrxYFy9eVLdu3dSjRw/NmTNHkjRnzhwNHz5cb731lqpUqaLNmzfrmWeeUXBwsOLi4tL1OWzYMO3YsUNff/21ChYsqH379unq1avZjh2AiQwALuLi4oyWLVsahmEYDofDWLZsmWG3242BAwc6rxcpUsRITU11fmb27NlGmTJlDIfD4SxLTU01goKCjG+++cYwDMOIiIgwxowZ47x+48YN495773X2ZRiGUb9+faNPnz6GYRjG7t27DUnGsmXLMoxz1apVhiTj3LlzzrJr164ZefLkMdauXetSt1u3bkaHDh0MwzCMoUOHGuXKlXO5PmTIkHRt/ZkkY8GCBZleHzt2rFG1alXn+xEjRhi5cuUyfvnlF2fZ119/bfj5+RnHjx83DMMwSpUqZXz88ccu7YwaNcqoWbOmYRiGkZKSYkgyNm/ebBiGYbRo0cLo0qVLpjEAuPMYkQAysGTJEuXNm1c3btyQw+FQx44dFR8f77xeoUIFl3URW7Zs0b59+xQSEuLSzrVr17R//35duHBBx48fV40aNZzX/P39Va1atXTTG7ckJycrV65cql+/fpbj3rdvn65cuaKHH37Ypfz69euqUqWKJGnnzp0ucUhSzZo1s9zHLZ9++qkmTZqk/fv369KlS7p586ZCQ0Nd6hQvXlz33HOPSz8Oh0O7d+9WSEiI9u/fr27duumZZ55x1rl586bCwsIy7PP555/X448/rqSkJDVu3FitWrVSrVq1sh07APOQSAAZaNiwod555x0FBAQoMjJS/v6uX5Xg4GCX95cuXVLVqlWdQ/Z/VKhQIbdiuDVVkR2XLl2SJH355Zcuf4FLv6/7MMu6devUqVMnJSQkqEmTJgoLC9PcuXM1bty4bMc6ffr0dIlNrly5MvxMs2bNdOjQIX311VdatmyZGjVqpJ49e+qNN95w/2YA3BYSCSADwcHBKl26dJbrP/jgg/r0009VuHDhdP8qvyUiIkLr169XvXr1JP3+L+9NmzbpwQcfzLB+hQoV5HA49N133yk2Njbd9VsjImlpac6ycuXKyW636/Dhw5mOZMTExDgXjt7y448//v1N/sHatWtVokQJvfTSS86yQ4cOpat3+PBhHTt2TJGRkc5+/Pz8VKZMGRUpUkSRkZE6cOCAOnXqlOW+CxUqpLi4OMXFxalu3boaNGgQiQRgIXZtACbo1KmTChYsqJYtW+r7779XSkqKVq9erd69e+uXX36RJPXp00evvfaaFi5cqF27dqlHjx5/eQZEVFSU4uLi1LVrVy1cuNDZ5rx58yRJJUqUkM1m05IlS3T69GldunRJISEhGjhwoPr166dZs2Zp//79SkpK0uTJkzVr1ixJ0nPPPae9e/dq0KBB2r17tz7++GPNnDkzW/d733336fDhw5o7d67279+vSZMmacGCBenqBQYGKi4uTlu2bNH333+v3r17q23btipatKgkKSEhQYmJiZo0aZL27Nmjbdu2acaMGRo/fnyG/Q4fPlyLFi3Svn37tH37di1ZskQxMTHZih2AuUgkABPkyZNHa9asUfHixdWmTRvFxMSoW7duunbtmnOEYsCAAfrXv/6luLg41axZUyEhIWrduvVftvvOO+/oiSeeUI8ePVS2bFk988wzunz5siTpnnvuUUJCgl588UUVKVJEvXr1kiSNGjVKw4YNU2JiomJiYtS0aVN9+eWXio6OlvT7uoX58+dr4cKFqlSpkqZOnapXX301W/f72GOPqV+/furVq5cqV66stWvXatiwYenqlS5dWm3atNEjjzyixo0bq2LFii7bO7t376733ntPM2bMUIUKFVS/fn3NnDnTGeufBQQEaOjQoapYsaLq1aunXLlyae7cudmKHYC5bEZmK70AAAD+BiMSAADAbSQSAADAbSQSAADAbSQSAADAbSQSAADAbSQSAADAbSQSAADAbSQSAADAbSQSAADAbSQSAADAbSQSAADAbSQSAADAbf8PkAtlXISM2h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i-IN"/>
          </a:p>
        </p:txBody>
      </p:sp>
      <p:pic>
        <p:nvPicPr>
          <p:cNvPr id="9219" name="Picture 3" descr="C:\Users\admin\Machine Learning A-Z\Coursera\08 Applied Data Science Capstone\W4\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16" y="2202778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dmin\Machine Learning A-Z\Coursera\08 Applied Data Science Capstone\W4\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85" y="2202778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dmin\Machine Learning A-Z\Coursera\08 Applied Data Science Capstone\W4\P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843" y="2202778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dmin\Machine Learning A-Z\Coursera\08 Applied Data Science Capstone\W4\P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6" y="2202778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6"/>
            <a:ext cx="7068725" cy="3831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SVN, KNN and Logistic regression models are the best in terms of prediction accuracy for this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heavier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SpaceX launches is directly proportional time in years they will eventually perfect the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SSO, ES L1 has the best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924785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CCAFS SLC 40 are significantly higher than launches from other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2" name="Picture 2" descr="C:\Users\admin\Downloads\flight vs launch 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900491"/>
            <a:ext cx="10515600" cy="206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10481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observe Payload Vs. Launch Site scatter point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chart, 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rockets launched for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 mass 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greater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10000)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1266" name="Picture 2" descr="C:\Users\admin\Downloads\payload vs launch 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3170916"/>
            <a:ext cx="10515600" cy="206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28971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 of ES-L1, GEO, HEO, SSO are among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290" name="Picture 2" descr="C:\Users\admin\Downloads\success rate vs orbit ty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33" y="2057400"/>
            <a:ext cx="4734339" cy="383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42050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Flight number vs Orbit type scatter plot, a trend can be observed of shifting to VLEO launches in recent years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3314" name="Picture 2" descr="C:\Users\admin\Downloads\flight number vs orb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3377630"/>
            <a:ext cx="10420503" cy="25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and Payload at the range around 2000, as well as between GTO and the range of 4000-8000.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338" name="Picture 2" descr="C:\Users\admin\Downloads\payload vs orb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3561217"/>
            <a:ext cx="10515601" cy="230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94088"/>
            <a:ext cx="5968246" cy="385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24318"/>
            <a:ext cx="8046912" cy="460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481263"/>
            <a:ext cx="91630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543175"/>
            <a:ext cx="96583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495550"/>
            <a:ext cx="77533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28596" y="384844"/>
            <a:ext cx="4323219" cy="695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1652588"/>
            <a:ext cx="57721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85740"/>
            <a:ext cx="4342440" cy="476053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 and Web Scrapping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 and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70470" y="440436"/>
            <a:ext cx="3160486" cy="582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947863"/>
            <a:ext cx="72675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021" y="1402111"/>
            <a:ext cx="5536066" cy="491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Marked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93" y="1605973"/>
            <a:ext cx="73533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/ Failed launches marked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11" y="1613807"/>
            <a:ext cx="77533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048" y="1528082"/>
            <a:ext cx="76295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SpaceX Launch Records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9698" name="Picture 2" descr="C:\Users\admin\Machine Learning A-Z\Coursera\08 Applied Data Science Capstone\W3\Tasks images\Tas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930400"/>
            <a:ext cx="116332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Success Launches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8674" name="Picture 2" descr="C:\Users\admin\Machine Learning A-Z\Coursera\08 Applied Data Science Capstone\W3\Tasks images\Tas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33617"/>
            <a:ext cx="10583783" cy="416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02229"/>
            <a:ext cx="9992332" cy="4523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stage.</a:t>
            </a:r>
          </a:p>
          <a:p>
            <a:pPr>
              <a:spcBef>
                <a:spcPts val="1400"/>
              </a:spcBef>
            </a:pP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answers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predicting if the first stage of the SpaceX Falcon 9 rocket will land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0723" name="Picture 3" descr="C:\Users\admin\Machine Learning A-Z\Coursera\08 Applied Data Science Capstone\W3\Tasks images\Tas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79335"/>
            <a:ext cx="10515600" cy="36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417" y="1472623"/>
            <a:ext cx="66008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3" descr="C:\Users\admin\Machine Learning A-Z\Coursera\08 Applied Data Science Capstone\W4\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35" y="1506092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\Machine Learning A-Z\Coursera\08 Applied Data Science Capstone\W4\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35" y="3901789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admin\Machine Learning A-Z\Coursera\08 Applied Data Science Capstone\W4\P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93" y="3901789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\Machine Learning A-Z\Coursera\08 Applied Data Science Capstone\W4\P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35" y="1506092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78869" y="1504940"/>
            <a:ext cx="100395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 KNN, and Logistic Regression models are the best in terms of prediction accuracy for this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weighted payloads perform better than the heavier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for SpaceX launches is directly proportional time in years they will eventually perfect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 39A had the most successful launches from all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GEO,HEO,SSO,ES L1 has the best Success 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and Web scrapping from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using one-hot encoding for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catagorical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feature and cleaning of null values and irrelevant columns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LR, KNN SVM, DT models have been built and evaluated for the best classifier methodology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6397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that is gathered from the SpaceX Rest API, gives information about the rocket used, payload delivered, launch specifications, landing specifications and 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was also done to gather the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19" y="2761934"/>
            <a:ext cx="41052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SpaceX API calls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- </a:t>
            </a:r>
            <a:r>
              <a:rPr lang="en-US" sz="1800" dirty="0" smtClean="0">
                <a:solidFill>
                  <a:srgbClr val="1C7DDB"/>
                </a:solidFill>
                <a:latin typeface="Abadi" panose="020B0604020104020204" pitchFamily="34" charset="0"/>
              </a:rPr>
              <a:t>https</a:t>
            </a: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://github.com/uniqueshahid/data-science-capstone-project/blob/master/jupyter-labs-spacex-data-collection-api.ipynb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946" y="2982684"/>
            <a:ext cx="5259665" cy="203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945" y="1889352"/>
            <a:ext cx="5259665" cy="94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web scraping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github.com/uniqueshahid/data-science-capstone-project/blob/master/jupyter-labs-webscraping.ipynb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11" y="1917928"/>
            <a:ext cx="5130047" cy="7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12" y="2850016"/>
            <a:ext cx="5130046" cy="4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39" y="3507015"/>
            <a:ext cx="5130046" cy="164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853</Words>
  <Application>Microsoft Office PowerPoint</Application>
  <PresentationFormat>Custom</PresentationFormat>
  <Paragraphs>205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shahid</cp:lastModifiedBy>
  <cp:revision>219</cp:revision>
  <dcterms:created xsi:type="dcterms:W3CDTF">2021-04-29T18:58:34Z</dcterms:created>
  <dcterms:modified xsi:type="dcterms:W3CDTF">2024-01-18T17:14:19Z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